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7"/>
  </p:notesMasterIdLst>
  <p:sldIdLst>
    <p:sldId id="257" r:id="rId7"/>
    <p:sldId id="262" r:id="rId8"/>
    <p:sldId id="303" r:id="rId9"/>
    <p:sldId id="346" r:id="rId10"/>
    <p:sldId id="347" r:id="rId11"/>
    <p:sldId id="348" r:id="rId12"/>
    <p:sldId id="349" r:id="rId13"/>
    <p:sldId id="350" r:id="rId14"/>
    <p:sldId id="351"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D5226-DC84-4A39-95E7-A22260DF94A7}"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44C28-9344-43F4-9242-B0ADE90BCF9F}" type="slidenum">
              <a:rPr lang="en-GB" smtClean="0"/>
              <a:t>‹#›</a:t>
            </a:fld>
            <a:endParaRPr lang="en-GB"/>
          </a:p>
        </p:txBody>
      </p:sp>
    </p:spTree>
    <p:extLst>
      <p:ext uri="{BB962C8B-B14F-4D97-AF65-F5344CB8AC3E}">
        <p14:creationId xmlns:p14="http://schemas.microsoft.com/office/powerpoint/2010/main" val="359072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33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51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32F6-0383-8740-39D3-56DAFBAF9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65B813-0C7F-0C3E-F06D-10832172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7614F-CEE6-6EDD-03D4-A15D6B86DA32}"/>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8B9456D7-2177-C43D-D8F5-4B41EAD2E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3B534F-297A-B392-6899-197ACEAA7030}"/>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40216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0926-4EE8-3117-5391-CF74AC4C56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AD5153-2680-1DF2-9139-E748EF055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C69A5-B790-E22D-A101-C2A631006B3B}"/>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C4756C14-1660-A44C-FFD1-53F6E4788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45F8C-77AD-22AB-DBA7-DF956AA4C08D}"/>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247323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229D3-AC48-49C7-6378-35877EAA44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1B752-D18F-0B70-9E47-43FA00B83C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2ACA8-7FB0-C44F-6ED0-3C0336C83D3E}"/>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BDF8546B-318A-BFB8-B2FC-01EB0AEAE0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C80E43-A8B9-13B1-915D-AA9AB8084214}"/>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588516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dpi="0" rotWithShape="1">
          <a:blip r:embed="rId2">
            <a:lum/>
          </a:blip>
          <a:srcRect/>
          <a:stretch>
            <a:fillRect/>
          </a:stretch>
        </a:blipFill>
        <a:effectLst/>
      </p:bgPr>
    </p:bg>
    <p:spTree>
      <p:nvGrpSpPr>
        <p:cNvPr id="1" name="Shape 28"/>
        <p:cNvGrpSpPr/>
        <p:nvPr/>
      </p:nvGrpSpPr>
      <p:grpSpPr>
        <a:xfrm>
          <a:off x="0" y="0"/>
          <a:ext cx="0" cy="0"/>
          <a:chOff x="0" y="0"/>
          <a:chExt cx="0" cy="0"/>
        </a:xfrm>
      </p:grpSpPr>
      <p:grpSp>
        <p:nvGrpSpPr>
          <p:cNvPr id="29" name="Google Shape;29;p5"/>
          <p:cNvGrpSpPr/>
          <p:nvPr userDrawn="1"/>
        </p:nvGrpSpPr>
        <p:grpSpPr>
          <a:xfrm>
            <a:off x="0" y="-67"/>
            <a:ext cx="12192000" cy="6858067"/>
            <a:chOff x="0" y="-50"/>
            <a:chExt cx="9144000" cy="5143550"/>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 name="Google Shape;31;p5"/>
            <p:cNvGrpSpPr/>
            <p:nvPr/>
          </p:nvGrpSpPr>
          <p:grpSpPr>
            <a:xfrm>
              <a:off x="0" y="-50"/>
              <a:ext cx="9144000" cy="5143525"/>
              <a:chOff x="0" y="-250"/>
              <a:chExt cx="9144000" cy="514352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 name="Google Shape;35;p5"/>
          <p:cNvSpPr txBox="1">
            <a:spLocks noGrp="1"/>
          </p:cNvSpPr>
          <p:nvPr>
            <p:ph type="title"/>
          </p:nvPr>
        </p:nvSpPr>
        <p:spPr>
          <a:xfrm>
            <a:off x="609600" y="0"/>
            <a:ext cx="4228400" cy="18912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1217567" y="2328200"/>
            <a:ext cx="7926400" cy="3511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pic>
        <p:nvPicPr>
          <p:cNvPr id="7" name="Picture 6" descr="A black sign with white text&#10;&#10;Description automatically generated">
            <a:extLst>
              <a:ext uri="{FF2B5EF4-FFF2-40B4-BE49-F238E27FC236}">
                <a16:creationId xmlns:a16="http://schemas.microsoft.com/office/drawing/2014/main" id="{1510975C-AEF0-4FB2-8016-E4E9A8BA8D1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19717" y="405106"/>
            <a:ext cx="2502384" cy="1783377"/>
          </a:xfrm>
          <a:prstGeom prst="rect">
            <a:avLst/>
          </a:prstGeom>
        </p:spPr>
      </p:pic>
      <p:sp>
        <p:nvSpPr>
          <p:cNvPr id="10" name="Google Shape;13;p2">
            <a:extLst>
              <a:ext uri="{FF2B5EF4-FFF2-40B4-BE49-F238E27FC236}">
                <a16:creationId xmlns:a16="http://schemas.microsoft.com/office/drawing/2014/main" id="{759E6936-B9B5-47A8-8A7B-450D9382378B}"/>
              </a:ext>
            </a:extLst>
          </p:cNvPr>
          <p:cNvSpPr/>
          <p:nvPr userDrawn="1"/>
        </p:nvSpPr>
        <p:spPr>
          <a:xfrm flipH="1">
            <a:off x="3776750" y="6251794"/>
            <a:ext cx="4638501" cy="5497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lvl="0">
              <a:lnSpc>
                <a:spcPct val="150000"/>
              </a:lnSpc>
            </a:pPr>
            <a:r>
              <a:rPr lang="en-GB" sz="2400" b="1" dirty="0">
                <a:solidFill>
                  <a:srgbClr val="FF6600"/>
                </a:solidFill>
                <a:latin typeface="Red Hat Display" panose="020B0604020202020204" charset="0"/>
              </a:rPr>
              <a:t>GMgoodemploymentcharter.co.uk</a:t>
            </a:r>
          </a:p>
        </p:txBody>
      </p:sp>
    </p:spTree>
    <p:extLst>
      <p:ext uri="{BB962C8B-B14F-4D97-AF65-F5344CB8AC3E}">
        <p14:creationId xmlns:p14="http://schemas.microsoft.com/office/powerpoint/2010/main" val="134504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8" name="Picture 7">
            <a:extLst>
              <a:ext uri="{FF2B5EF4-FFF2-40B4-BE49-F238E27FC236}">
                <a16:creationId xmlns:a16="http://schemas.microsoft.com/office/drawing/2014/main" id="{5AAF4242-2FD6-4E34-A9FE-8E26A2F06B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6045200"/>
            <a:ext cx="6574303" cy="812801"/>
          </a:xfrm>
          <a:prstGeom prst="rect">
            <a:avLst/>
          </a:prstGeom>
        </p:spPr>
      </p:pic>
    </p:spTree>
    <p:extLst>
      <p:ext uri="{BB962C8B-B14F-4D97-AF65-F5344CB8AC3E}">
        <p14:creationId xmlns:p14="http://schemas.microsoft.com/office/powerpoint/2010/main" val="247420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1E9F-CDDD-09A8-F0B1-E2A6DE2A76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4590C5-D690-F237-97E0-37F0F880F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A6EE8-6770-A253-8409-46D2E0FB48EA}"/>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BC1B6CDD-3CE0-440D-F448-9150BAB98B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8DF5D-3F1C-9212-7050-462AE45E7EC6}"/>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273288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F4AA-D709-77C3-A24E-C545E14E82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CF752-A6AF-9C41-9B9E-944472FDF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E28F7-A24F-D483-125F-DDD5F9B7C5AF}"/>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20A4D9F7-B626-4E1B-92C3-1BBCD7EB4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B47E6C-B545-4292-49A4-D1FD30644504}"/>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403438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1A96-29F7-2C75-61AC-71972F890B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9C3511-7F70-EA56-3090-28CC072992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9393ED-F50F-05D2-38E6-40417218E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B046D9-1BC1-D4C7-5089-1327406F24AA}"/>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6" name="Footer Placeholder 5">
            <a:extLst>
              <a:ext uri="{FF2B5EF4-FFF2-40B4-BE49-F238E27FC236}">
                <a16:creationId xmlns:a16="http://schemas.microsoft.com/office/drawing/2014/main" id="{24AB0EB8-3789-3B4A-C5F5-FDCC59FCA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EEE33-C215-3AB2-3298-8C9024F7D521}"/>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261529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5E11-92BD-157A-78B7-03B9B88C4D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67A40A-E62B-01EB-87A3-97CE54B11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32885-584C-7734-7F9F-205EB1830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6A16F8-751F-11E7-70E0-1FA319207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4437F-718A-F07D-CD8E-33654807D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D8FE32-DC1F-A6CF-D693-C360DD79E2F2}"/>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8" name="Footer Placeholder 7">
            <a:extLst>
              <a:ext uri="{FF2B5EF4-FFF2-40B4-BE49-F238E27FC236}">
                <a16:creationId xmlns:a16="http://schemas.microsoft.com/office/drawing/2014/main" id="{764625F1-2919-C262-F249-310B45AA55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43CAE3-3F94-FA42-37A9-E7744463578B}"/>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836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5DCC-19B1-FCDD-154A-31172A523F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82DF1B-5302-9FD2-94D4-11294145AA50}"/>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4" name="Footer Placeholder 3">
            <a:extLst>
              <a:ext uri="{FF2B5EF4-FFF2-40B4-BE49-F238E27FC236}">
                <a16:creationId xmlns:a16="http://schemas.microsoft.com/office/drawing/2014/main" id="{540F359E-8A22-F411-DC65-6DAA5EAB83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51516C-387B-40D2-CC1E-335F26F5DB6D}"/>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283832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7C54F-684F-B002-BAE9-E1811C7F5658}"/>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3" name="Footer Placeholder 2">
            <a:extLst>
              <a:ext uri="{FF2B5EF4-FFF2-40B4-BE49-F238E27FC236}">
                <a16:creationId xmlns:a16="http://schemas.microsoft.com/office/drawing/2014/main" id="{0B0699C2-CB77-2A84-D5F9-699ECD1126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AB01C7-9CDD-8536-CE8C-28B903030379}"/>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318597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5316-CC9C-CE04-2E53-B94B2016B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4210FD-63BF-F63C-F89F-C15FFA5A4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C9BE36-D4C8-6E19-71AF-45DEA03AF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1B5F3-D751-BBE1-F5FE-270583D77EEB}"/>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6" name="Footer Placeholder 5">
            <a:extLst>
              <a:ext uri="{FF2B5EF4-FFF2-40B4-BE49-F238E27FC236}">
                <a16:creationId xmlns:a16="http://schemas.microsoft.com/office/drawing/2014/main" id="{D956A54B-5E86-EA1F-430F-2DA81C23CE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CDCD0E-D6F3-099C-86D0-3C621F0E10D6}"/>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248920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694F-6195-6378-F19A-F7B710CFA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1D58DE-5684-9F8C-9FB9-8AE784F61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1E2102-0348-1CEA-C07F-1DFF473FF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F2B8F-BB58-DC95-D3A3-1ACB0C25AD55}"/>
              </a:ext>
            </a:extLst>
          </p:cNvPr>
          <p:cNvSpPr>
            <a:spLocks noGrp="1"/>
          </p:cNvSpPr>
          <p:nvPr>
            <p:ph type="dt" sz="half" idx="10"/>
          </p:nvPr>
        </p:nvSpPr>
        <p:spPr/>
        <p:txBody>
          <a:bodyPr/>
          <a:lstStyle/>
          <a:p>
            <a:fld id="{2783B788-4449-4B2C-9229-49498EDE19E0}" type="datetimeFigureOut">
              <a:rPr lang="en-GB" smtClean="0"/>
              <a:t>14/06/2023</a:t>
            </a:fld>
            <a:endParaRPr lang="en-GB"/>
          </a:p>
        </p:txBody>
      </p:sp>
      <p:sp>
        <p:nvSpPr>
          <p:cNvPr id="6" name="Footer Placeholder 5">
            <a:extLst>
              <a:ext uri="{FF2B5EF4-FFF2-40B4-BE49-F238E27FC236}">
                <a16:creationId xmlns:a16="http://schemas.microsoft.com/office/drawing/2014/main" id="{CB114B1C-E3A1-0F95-EB4F-BC068FE9A5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EDD56F-8E34-73C5-5AB1-3755C06E518D}"/>
              </a:ext>
            </a:extLst>
          </p:cNvPr>
          <p:cNvSpPr>
            <a:spLocks noGrp="1"/>
          </p:cNvSpPr>
          <p:nvPr>
            <p:ph type="sldNum" sz="quarter" idx="12"/>
          </p:nvPr>
        </p:nvSpPr>
        <p:spPr/>
        <p:txBody>
          <a:bodyPr/>
          <a:lstStyle/>
          <a:p>
            <a:fld id="{3517F7F7-42D3-4F46-90EE-76B4773BD22C}" type="slidenum">
              <a:rPr lang="en-GB" smtClean="0"/>
              <a:t>‹#›</a:t>
            </a:fld>
            <a:endParaRPr lang="en-GB"/>
          </a:p>
        </p:txBody>
      </p:sp>
    </p:spTree>
    <p:extLst>
      <p:ext uri="{BB962C8B-B14F-4D97-AF65-F5344CB8AC3E}">
        <p14:creationId xmlns:p14="http://schemas.microsoft.com/office/powerpoint/2010/main" val="347825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94DA9-C0FE-EF14-E042-8D6A242A3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AB3D1-DD33-BE97-1276-83D00FDC3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D1D1E-7B82-7B73-7013-6707B374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3B788-4449-4B2C-9229-49498EDE19E0}" type="datetimeFigureOut">
              <a:rPr lang="en-GB" smtClean="0"/>
              <a:t>14/06/2023</a:t>
            </a:fld>
            <a:endParaRPr lang="en-GB"/>
          </a:p>
        </p:txBody>
      </p:sp>
      <p:sp>
        <p:nvSpPr>
          <p:cNvPr id="5" name="Footer Placeholder 4">
            <a:extLst>
              <a:ext uri="{FF2B5EF4-FFF2-40B4-BE49-F238E27FC236}">
                <a16:creationId xmlns:a16="http://schemas.microsoft.com/office/drawing/2014/main" id="{DD6EF6C8-789C-9459-0BD0-E49F8EE93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0B9C41-8F25-562D-F175-EE0DF2926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7F7F7-42D3-4F46-90EE-76B4773BD22C}" type="slidenum">
              <a:rPr lang="en-GB" smtClean="0"/>
              <a:t>‹#›</a:t>
            </a:fld>
            <a:endParaRPr lang="en-GB"/>
          </a:p>
        </p:txBody>
      </p:sp>
    </p:spTree>
    <p:extLst>
      <p:ext uri="{BB962C8B-B14F-4D97-AF65-F5344CB8AC3E}">
        <p14:creationId xmlns:p14="http://schemas.microsoft.com/office/powerpoint/2010/main" val="1769818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gmgoodemploymentcharter.co.uk/"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69BE-80A0-4C6E-A7EF-612B98CF436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5E05233-3431-4114-94B7-63CC272946B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C1274C2D-BD52-477B-B1A1-9E6DA10461F3}"/>
              </a:ext>
            </a:extLst>
          </p:cNvPr>
          <p:cNvPicPr>
            <a:picLocks noChangeAspect="1"/>
          </p:cNvPicPr>
          <p:nvPr/>
        </p:nvPicPr>
        <p:blipFill rotWithShape="1">
          <a:blip r:embed="rId2"/>
          <a:srcRect l="17727" t="13485" r="17841" b="28636"/>
          <a:stretch/>
        </p:blipFill>
        <p:spPr>
          <a:xfrm>
            <a:off x="0" y="-70339"/>
            <a:ext cx="12192000" cy="6160509"/>
          </a:xfrm>
          <a:prstGeom prst="rect">
            <a:avLst/>
          </a:prstGeom>
        </p:spPr>
      </p:pic>
      <p:pic>
        <p:nvPicPr>
          <p:cNvPr id="5" name="Picture 4">
            <a:extLst>
              <a:ext uri="{FF2B5EF4-FFF2-40B4-BE49-F238E27FC236}">
                <a16:creationId xmlns:a16="http://schemas.microsoft.com/office/drawing/2014/main" id="{5DE5BC72-2B23-4D2A-85C6-A4D94E401E5C}"/>
              </a:ext>
            </a:extLst>
          </p:cNvPr>
          <p:cNvPicPr>
            <a:picLocks noChangeAspect="1"/>
          </p:cNvPicPr>
          <p:nvPr/>
        </p:nvPicPr>
        <p:blipFill rotWithShape="1">
          <a:blip r:embed="rId3"/>
          <a:srcRect l="17661" t="45304" r="17984" b="45807"/>
          <a:stretch/>
        </p:blipFill>
        <p:spPr>
          <a:xfrm>
            <a:off x="2172929" y="6160509"/>
            <a:ext cx="7846141" cy="609601"/>
          </a:xfrm>
          <a:prstGeom prst="rect">
            <a:avLst/>
          </a:prstGeom>
        </p:spPr>
      </p:pic>
    </p:spTree>
    <p:extLst>
      <p:ext uri="{BB962C8B-B14F-4D97-AF65-F5344CB8AC3E}">
        <p14:creationId xmlns:p14="http://schemas.microsoft.com/office/powerpoint/2010/main" val="54428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p2">
            <a:extLst>
              <a:ext uri="{FF2B5EF4-FFF2-40B4-BE49-F238E27FC236}">
                <a16:creationId xmlns:a16="http://schemas.microsoft.com/office/drawing/2014/main" id="{F0DEEEDD-4EC7-45B2-95E6-9CD8886F701D}"/>
              </a:ext>
            </a:extLst>
          </p:cNvPr>
          <p:cNvSpPr/>
          <p:nvPr/>
        </p:nvSpPr>
        <p:spPr>
          <a:xfrm flipH="1">
            <a:off x="6574301" y="5505157"/>
            <a:ext cx="5617699" cy="1352844"/>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algn="ctr"/>
            <a:endParaRPr sz="1867">
              <a:solidFill>
                <a:schemeClr val="bg1"/>
              </a:solidFill>
              <a:latin typeface="Red Hat Display" panose="020B0604020202020204" charset="0"/>
            </a:endParaRPr>
          </a:p>
        </p:txBody>
      </p:sp>
      <p:sp>
        <p:nvSpPr>
          <p:cNvPr id="4" name="Rectangle 3">
            <a:extLst>
              <a:ext uri="{FF2B5EF4-FFF2-40B4-BE49-F238E27FC236}">
                <a16:creationId xmlns:a16="http://schemas.microsoft.com/office/drawing/2014/main" id="{1562547D-0EB7-4EA3-8FB4-0ED9FBDFD10D}"/>
              </a:ext>
            </a:extLst>
          </p:cNvPr>
          <p:cNvSpPr/>
          <p:nvPr/>
        </p:nvSpPr>
        <p:spPr>
          <a:xfrm>
            <a:off x="6453312" y="5505156"/>
            <a:ext cx="6096000" cy="1685974"/>
          </a:xfrm>
          <a:prstGeom prst="rect">
            <a:avLst/>
          </a:prstGeom>
        </p:spPr>
        <p:txBody>
          <a:bodyPr>
            <a:spAutoFit/>
          </a:bodyPr>
          <a:lstStyle/>
          <a:p>
            <a:pPr lvl="0" algn="ctr">
              <a:lnSpc>
                <a:spcPct val="150000"/>
              </a:lnSpc>
            </a:pPr>
            <a:r>
              <a:rPr lang="en-GB" sz="2400">
                <a:solidFill>
                  <a:schemeClr val="bg1"/>
                </a:solidFill>
                <a:latin typeface="Red Hat Display" panose="020B0604020202020204" charset="0"/>
              </a:rPr>
              <a:t>GMgoodemploymentcharter.co.uk</a:t>
            </a:r>
          </a:p>
          <a:p>
            <a:pPr lvl="0" algn="ctr">
              <a:lnSpc>
                <a:spcPct val="150000"/>
              </a:lnSpc>
            </a:pPr>
            <a:r>
              <a:rPr lang="en-GB" sz="2400">
                <a:solidFill>
                  <a:schemeClr val="bg1"/>
                </a:solidFill>
                <a:latin typeface="Red Hat Display" panose="020B0604020202020204" charset="0"/>
              </a:rPr>
              <a:t> @GoodEmpCharter</a:t>
            </a:r>
          </a:p>
          <a:p>
            <a:pPr lvl="0" algn="ctr">
              <a:lnSpc>
                <a:spcPct val="150000"/>
              </a:lnSpc>
            </a:pPr>
            <a:r>
              <a:rPr lang="en-GB" sz="2400">
                <a:solidFill>
                  <a:schemeClr val="bg1"/>
                </a:solidFill>
                <a:latin typeface="Red Hat Display" panose="020B0604020202020204" charset="0"/>
              </a:rPr>
              <a:t>#</a:t>
            </a:r>
            <a:r>
              <a:rPr lang="en-GB" sz="2400" err="1">
                <a:solidFill>
                  <a:schemeClr val="bg1"/>
                </a:solidFill>
                <a:latin typeface="Red Hat Display" panose="020B0604020202020204" charset="0"/>
              </a:rPr>
              <a:t>goodemployment</a:t>
            </a:r>
            <a:endParaRPr lang="en-GB" sz="2400">
              <a:solidFill>
                <a:schemeClr val="bg1"/>
              </a:solidFill>
              <a:latin typeface="Red Hat Display" panose="020B0604020202020204" charset="0"/>
            </a:endParaRPr>
          </a:p>
        </p:txBody>
      </p:sp>
      <p:pic>
        <p:nvPicPr>
          <p:cNvPr id="2" name="Picture 1">
            <a:extLst>
              <a:ext uri="{FF2B5EF4-FFF2-40B4-BE49-F238E27FC236}">
                <a16:creationId xmlns:a16="http://schemas.microsoft.com/office/drawing/2014/main" id="{A498AD83-A89E-447C-8B77-7E398CBB85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20145" y="6005337"/>
            <a:ext cx="516551" cy="516551"/>
          </a:xfrm>
          <a:prstGeom prst="rect">
            <a:avLst/>
          </a:prstGeom>
        </p:spPr>
      </p:pic>
      <p:sp>
        <p:nvSpPr>
          <p:cNvPr id="7" name="Title 1">
            <a:extLst>
              <a:ext uri="{FF2B5EF4-FFF2-40B4-BE49-F238E27FC236}">
                <a16:creationId xmlns:a16="http://schemas.microsoft.com/office/drawing/2014/main" id="{3AE00FC7-D605-44D3-9CAB-E31AA53FCF46}"/>
              </a:ext>
            </a:extLst>
          </p:cNvPr>
          <p:cNvSpPr txBox="1">
            <a:spLocks/>
          </p:cNvSpPr>
          <p:nvPr/>
        </p:nvSpPr>
        <p:spPr>
          <a:xfrm>
            <a:off x="1005142" y="1463345"/>
            <a:ext cx="5776500" cy="1891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733" b="1" dirty="0">
                <a:solidFill>
                  <a:srgbClr val="FF6600"/>
                </a:solidFill>
                <a:latin typeface="Red Hat Display" panose="020B0604020202020204" charset="0"/>
              </a:rPr>
              <a:t>Questions?</a:t>
            </a:r>
          </a:p>
        </p:txBody>
      </p:sp>
      <p:sp>
        <p:nvSpPr>
          <p:cNvPr id="9" name="TextBox 8">
            <a:extLst>
              <a:ext uri="{FF2B5EF4-FFF2-40B4-BE49-F238E27FC236}">
                <a16:creationId xmlns:a16="http://schemas.microsoft.com/office/drawing/2014/main" id="{11C52A0C-38BD-4BEA-942E-9647F1392EF0}"/>
              </a:ext>
            </a:extLst>
          </p:cNvPr>
          <p:cNvSpPr txBox="1"/>
          <p:nvPr/>
        </p:nvSpPr>
        <p:spPr>
          <a:xfrm>
            <a:off x="223366" y="5779567"/>
            <a:ext cx="1563553" cy="256545"/>
          </a:xfrm>
          <a:prstGeom prst="rect">
            <a:avLst/>
          </a:prstGeom>
          <a:noFill/>
        </p:spPr>
        <p:txBody>
          <a:bodyPr wrap="square" rtlCol="0">
            <a:spAutoFit/>
          </a:bodyPr>
          <a:lstStyle/>
          <a:p>
            <a:r>
              <a:rPr lang="en-GB" sz="1067">
                <a:solidFill>
                  <a:schemeClr val="bg1"/>
                </a:solidFill>
                <a:latin typeface="Arial" panose="020B0604020202020204" pitchFamily="34" charset="0"/>
                <a:cs typeface="Arial" panose="020B0604020202020204" pitchFamily="34" charset="0"/>
              </a:rPr>
              <a:t>Supported by</a:t>
            </a:r>
          </a:p>
        </p:txBody>
      </p:sp>
      <p:pic>
        <p:nvPicPr>
          <p:cNvPr id="10" name="Picture 9" descr="A black sign with white text&#10;&#10;Description automatically generated">
            <a:extLst>
              <a:ext uri="{FF2B5EF4-FFF2-40B4-BE49-F238E27FC236}">
                <a16:creationId xmlns:a16="http://schemas.microsoft.com/office/drawing/2014/main" id="{A564C758-FBD2-4CD0-AA7E-6623E81B2B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0167" y="243046"/>
            <a:ext cx="4365967" cy="3111500"/>
          </a:xfrm>
          <a:prstGeom prst="rect">
            <a:avLst/>
          </a:prstGeom>
        </p:spPr>
      </p:pic>
    </p:spTree>
    <p:extLst>
      <p:ext uri="{BB962C8B-B14F-4D97-AF65-F5344CB8AC3E}">
        <p14:creationId xmlns:p14="http://schemas.microsoft.com/office/powerpoint/2010/main" val="292923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613740" y="245573"/>
            <a:ext cx="4738557" cy="1891200"/>
          </a:xfrm>
          <a:prstGeom prst="rect">
            <a:avLst/>
          </a:prstGeom>
        </p:spPr>
        <p:txBody>
          <a:bodyPr spcFirstLastPara="1" vert="horz" wrap="square" lIns="0" tIns="0" rIns="0" bIns="0" rtlCol="0" anchor="ctr" anchorCtr="0">
            <a:noAutofit/>
          </a:bodyPr>
          <a:lstStyle/>
          <a:p>
            <a:r>
              <a:rPr lang="en-GB" sz="3733" b="1" dirty="0">
                <a:solidFill>
                  <a:schemeClr val="accent2"/>
                </a:solidFill>
              </a:rPr>
              <a:t>What is the </a:t>
            </a:r>
            <a:r>
              <a:rPr lang="en-GB" sz="3733" b="1" dirty="0" err="1">
                <a:solidFill>
                  <a:schemeClr val="accent2"/>
                </a:solidFill>
              </a:rPr>
              <a:t>The</a:t>
            </a:r>
            <a:r>
              <a:rPr lang="en-GB" sz="3733" b="1" dirty="0">
                <a:solidFill>
                  <a:schemeClr val="accent2"/>
                </a:solidFill>
              </a:rPr>
              <a:t> Good Employment Charter?</a:t>
            </a:r>
            <a:endParaRPr sz="3733" b="1" dirty="0">
              <a:solidFill>
                <a:schemeClr val="accent2"/>
              </a:solidFill>
            </a:endParaRPr>
          </a:p>
        </p:txBody>
      </p:sp>
      <p:sp>
        <p:nvSpPr>
          <p:cNvPr id="162" name="Google Shape;162;p20"/>
          <p:cNvSpPr txBox="1">
            <a:spLocks noGrp="1"/>
          </p:cNvSpPr>
          <p:nvPr>
            <p:ph type="body" idx="1"/>
          </p:nvPr>
        </p:nvSpPr>
        <p:spPr>
          <a:xfrm>
            <a:off x="810318" y="2319038"/>
            <a:ext cx="10571365" cy="2219927"/>
          </a:xfrm>
          <a:prstGeom prst="rect">
            <a:avLst/>
          </a:prstGeom>
        </p:spPr>
        <p:txBody>
          <a:bodyPr spcFirstLastPara="1" vert="horz" wrap="square" lIns="0" tIns="0" rIns="0" bIns="0" rtlCol="0" anchor="t" anchorCtr="0">
            <a:noAutofit/>
          </a:bodyPr>
          <a:lstStyle/>
          <a:p>
            <a:pPr marL="101597" indent="0" algn="ctr">
              <a:buNone/>
            </a:pPr>
            <a:r>
              <a:rPr lang="en-GB" dirty="0">
                <a:solidFill>
                  <a:schemeClr val="bg1"/>
                </a:solidFill>
                <a:latin typeface="Red Hat Display" panose="020B0604020202020204" charset="0"/>
              </a:rPr>
              <a:t>The Greater Manchester Good Employment Charter is a voluntary membership and assessment scheme that aims to </a:t>
            </a:r>
            <a:r>
              <a:rPr lang="en-GB" b="1" dirty="0">
                <a:solidFill>
                  <a:srgbClr val="FF0000"/>
                </a:solidFill>
                <a:latin typeface="Red Hat Display" panose="020B0604020202020204" charset="0"/>
              </a:rPr>
              <a:t>raise employment standards across GM,</a:t>
            </a:r>
            <a:r>
              <a:rPr lang="en-GB" b="1" dirty="0">
                <a:solidFill>
                  <a:schemeClr val="bg1"/>
                </a:solidFill>
                <a:latin typeface="Red Hat Display" panose="020B0604020202020204" charset="0"/>
              </a:rPr>
              <a:t> </a:t>
            </a:r>
            <a:r>
              <a:rPr lang="en-GB" dirty="0">
                <a:solidFill>
                  <a:schemeClr val="bg1"/>
                </a:solidFill>
                <a:latin typeface="Red Hat Display" panose="020B0604020202020204" charset="0"/>
              </a:rPr>
              <a:t>for all organisations of any size, sector or geography. </a:t>
            </a:r>
            <a:endParaRPr dirty="0">
              <a:solidFill>
                <a:schemeClr val="bg1"/>
              </a:solidFill>
              <a:latin typeface="Red Hat Display"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613740" y="245573"/>
            <a:ext cx="4738557" cy="1891200"/>
          </a:xfrm>
          <a:prstGeom prst="rect">
            <a:avLst/>
          </a:prstGeom>
        </p:spPr>
        <p:txBody>
          <a:bodyPr spcFirstLastPara="1" vert="horz" wrap="square" lIns="0" tIns="0" rIns="0" bIns="0" rtlCol="0" anchor="ctr" anchorCtr="0">
            <a:noAutofit/>
          </a:bodyPr>
          <a:lstStyle/>
          <a:p>
            <a:r>
              <a:rPr lang="en-GB" sz="3733"/>
              <a:t>Why is the Charter </a:t>
            </a:r>
            <a:r>
              <a:rPr lang="en-GB" sz="3733">
                <a:solidFill>
                  <a:srgbClr val="FF6600"/>
                </a:solidFill>
              </a:rPr>
              <a:t>important?</a:t>
            </a:r>
            <a:endParaRPr sz="3733">
              <a:solidFill>
                <a:srgbClr val="FF6600"/>
              </a:solidFill>
            </a:endParaRPr>
          </a:p>
        </p:txBody>
      </p:sp>
      <p:sp>
        <p:nvSpPr>
          <p:cNvPr id="7" name="Google Shape;162;p20">
            <a:extLst>
              <a:ext uri="{FF2B5EF4-FFF2-40B4-BE49-F238E27FC236}">
                <a16:creationId xmlns:a16="http://schemas.microsoft.com/office/drawing/2014/main" id="{A8267FD1-8C8B-4CE7-A042-3A8E83FD0E7A}"/>
              </a:ext>
            </a:extLst>
          </p:cNvPr>
          <p:cNvSpPr txBox="1">
            <a:spLocks noGrp="1"/>
          </p:cNvSpPr>
          <p:nvPr>
            <p:ph type="body" idx="1"/>
          </p:nvPr>
        </p:nvSpPr>
        <p:spPr>
          <a:xfrm>
            <a:off x="807835" y="2136773"/>
            <a:ext cx="10334853" cy="3511600"/>
          </a:xfrm>
          <a:prstGeom prst="rect">
            <a:avLst/>
          </a:prstGeom>
        </p:spPr>
        <p:txBody>
          <a:bodyPr spcFirstLastPara="1" vert="horz" wrap="square" lIns="0" tIns="0" rIns="0" bIns="0" rtlCol="0" anchor="t" anchorCtr="0">
            <a:noAutofit/>
          </a:bodyPr>
          <a:lstStyle/>
          <a:p>
            <a:pPr marL="101597" indent="0" algn="ctr">
              <a:buNone/>
            </a:pPr>
            <a:r>
              <a:rPr lang="en-GB">
                <a:latin typeface="Red Hat Display" panose="020B0604020202020204" charset="0"/>
              </a:rPr>
              <a:t>Despite its underlying economic strength, there are </a:t>
            </a:r>
            <a:r>
              <a:rPr lang="en-GB" b="1">
                <a:solidFill>
                  <a:srgbClr val="FF6600"/>
                </a:solidFill>
                <a:latin typeface="Red Hat Display" panose="020B0604020202020204" charset="0"/>
              </a:rPr>
              <a:t>issues with the quality of work </a:t>
            </a:r>
            <a:r>
              <a:rPr lang="en-GB">
                <a:latin typeface="Red Hat Display" panose="020B0604020202020204" charset="0"/>
              </a:rPr>
              <a:t>in Greater Manchester.</a:t>
            </a:r>
            <a:endParaRPr>
              <a:latin typeface="Red Hat Display" panose="020B0604020202020204" charset="0"/>
            </a:endParaRPr>
          </a:p>
        </p:txBody>
      </p:sp>
      <p:sp>
        <p:nvSpPr>
          <p:cNvPr id="5" name="Rectangle: Rounded Corners 4">
            <a:extLst>
              <a:ext uri="{FF2B5EF4-FFF2-40B4-BE49-F238E27FC236}">
                <a16:creationId xmlns:a16="http://schemas.microsoft.com/office/drawing/2014/main" id="{0497A7E6-787F-48A5-A9ED-5B745ABB1B87}"/>
              </a:ext>
            </a:extLst>
          </p:cNvPr>
          <p:cNvSpPr/>
          <p:nvPr/>
        </p:nvSpPr>
        <p:spPr>
          <a:xfrm>
            <a:off x="692412" y="4488305"/>
            <a:ext cx="3408000" cy="105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Red Hat Display" panose="020B0604020202020204" charset="0"/>
              </a:rPr>
              <a:t>Wages not meeting the cost of living </a:t>
            </a:r>
          </a:p>
        </p:txBody>
      </p:sp>
      <p:sp>
        <p:nvSpPr>
          <p:cNvPr id="9" name="Rectangle: Rounded Corners 8">
            <a:extLst>
              <a:ext uri="{FF2B5EF4-FFF2-40B4-BE49-F238E27FC236}">
                <a16:creationId xmlns:a16="http://schemas.microsoft.com/office/drawing/2014/main" id="{987F3C5B-2C8C-4994-B9F4-2D2E3B2E2A11}"/>
              </a:ext>
            </a:extLst>
          </p:cNvPr>
          <p:cNvSpPr/>
          <p:nvPr/>
        </p:nvSpPr>
        <p:spPr>
          <a:xfrm>
            <a:off x="4355861" y="4497612"/>
            <a:ext cx="3480524" cy="105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Red Hat Display" panose="020B0604020202020204" charset="0"/>
              </a:rPr>
              <a:t>Accessibility and flexibility not offered in roles leads to lack of diversity</a:t>
            </a:r>
          </a:p>
        </p:txBody>
      </p:sp>
      <p:sp>
        <p:nvSpPr>
          <p:cNvPr id="10" name="Rectangle: Rounded Corners 9">
            <a:extLst>
              <a:ext uri="{FF2B5EF4-FFF2-40B4-BE49-F238E27FC236}">
                <a16:creationId xmlns:a16="http://schemas.microsoft.com/office/drawing/2014/main" id="{AB1043DA-14E0-4515-A702-9490F81E70D4}"/>
              </a:ext>
            </a:extLst>
          </p:cNvPr>
          <p:cNvSpPr/>
          <p:nvPr/>
        </p:nvSpPr>
        <p:spPr>
          <a:xfrm>
            <a:off x="8077047" y="4488305"/>
            <a:ext cx="3408000" cy="105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Red Hat Display" panose="020B0604020202020204" charset="0"/>
              </a:rPr>
              <a:t>Unstable, low paid work </a:t>
            </a:r>
          </a:p>
          <a:p>
            <a:pPr algn="ctr"/>
            <a:r>
              <a:rPr lang="en-GB" sz="2400" b="1" dirty="0">
                <a:latin typeface="Red Hat Display" panose="020B0604020202020204" charset="0"/>
              </a:rPr>
              <a:t>on the rise</a:t>
            </a:r>
          </a:p>
        </p:txBody>
      </p:sp>
      <p:pic>
        <p:nvPicPr>
          <p:cNvPr id="3" name="Picture 2" descr="A close up of a sign&#10;&#10;Description automatically generated">
            <a:extLst>
              <a:ext uri="{FF2B5EF4-FFF2-40B4-BE49-F238E27FC236}">
                <a16:creationId xmlns:a16="http://schemas.microsoft.com/office/drawing/2014/main" id="{DAC57559-6656-47DF-8EDF-DBA82B6821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952" t="12571" r="5165" b="18695"/>
          <a:stretch/>
        </p:blipFill>
        <p:spPr>
          <a:xfrm>
            <a:off x="1698941" y="3311176"/>
            <a:ext cx="1274392" cy="981641"/>
          </a:xfrm>
          <a:prstGeom prst="rect">
            <a:avLst/>
          </a:prstGeom>
        </p:spPr>
      </p:pic>
      <p:pic>
        <p:nvPicPr>
          <p:cNvPr id="6" name="Picture 5" descr="A picture containing game, table&#10;&#10;Description automatically generated">
            <a:extLst>
              <a:ext uri="{FF2B5EF4-FFF2-40B4-BE49-F238E27FC236}">
                <a16:creationId xmlns:a16="http://schemas.microsoft.com/office/drawing/2014/main" id="{8DFAA42C-6726-4517-843E-9D6376611D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297" t="21836" r="16984" b="14639"/>
          <a:stretch/>
        </p:blipFill>
        <p:spPr>
          <a:xfrm>
            <a:off x="5565071" y="3416419"/>
            <a:ext cx="995293" cy="941935"/>
          </a:xfrm>
          <a:prstGeom prst="rect">
            <a:avLst/>
          </a:prstGeom>
        </p:spPr>
      </p:pic>
      <p:pic>
        <p:nvPicPr>
          <p:cNvPr id="11" name="Picture 10" descr="A close up of a logo&#10;&#10;Description automatically generated">
            <a:extLst>
              <a:ext uri="{FF2B5EF4-FFF2-40B4-BE49-F238E27FC236}">
                <a16:creationId xmlns:a16="http://schemas.microsoft.com/office/drawing/2014/main" id="{D9160462-EEC6-423A-86BA-5923261BB79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441" t="21836" r="7281" b="20702"/>
          <a:stretch/>
        </p:blipFill>
        <p:spPr>
          <a:xfrm>
            <a:off x="9105979" y="3429001"/>
            <a:ext cx="1350136" cy="941935"/>
          </a:xfrm>
          <a:prstGeom prst="rect">
            <a:avLst/>
          </a:prstGeom>
        </p:spPr>
      </p:pic>
    </p:spTree>
    <p:extLst>
      <p:ext uri="{BB962C8B-B14F-4D97-AF65-F5344CB8AC3E}">
        <p14:creationId xmlns:p14="http://schemas.microsoft.com/office/powerpoint/2010/main" val="204050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601472" y="207444"/>
            <a:ext cx="4857480" cy="1891200"/>
          </a:xfrm>
          <a:prstGeom prst="rect">
            <a:avLst/>
          </a:prstGeom>
        </p:spPr>
        <p:txBody>
          <a:bodyPr spcFirstLastPara="1" vert="horz" wrap="square" lIns="0" tIns="0" rIns="0" bIns="0" rtlCol="0" anchor="ctr" anchorCtr="0">
            <a:noAutofit/>
          </a:bodyPr>
          <a:lstStyle/>
          <a:p>
            <a:r>
              <a:rPr lang="en-GB" sz="3733"/>
              <a:t>Characteristics of </a:t>
            </a:r>
            <a:r>
              <a:rPr lang="en-GB" sz="3733">
                <a:solidFill>
                  <a:srgbClr val="FF6600"/>
                </a:solidFill>
              </a:rPr>
              <a:t>Good Employment</a:t>
            </a:r>
            <a:endParaRPr sz="3733">
              <a:solidFill>
                <a:srgbClr val="FF6600"/>
              </a:solidFill>
            </a:endParaRPr>
          </a:p>
        </p:txBody>
      </p:sp>
      <p:sp>
        <p:nvSpPr>
          <p:cNvPr id="15" name="Google Shape;162;p20">
            <a:extLst>
              <a:ext uri="{FF2B5EF4-FFF2-40B4-BE49-F238E27FC236}">
                <a16:creationId xmlns:a16="http://schemas.microsoft.com/office/drawing/2014/main" id="{BB1B2C6D-0773-4BBD-8444-6A73B5485478}"/>
              </a:ext>
            </a:extLst>
          </p:cNvPr>
          <p:cNvSpPr txBox="1">
            <a:spLocks noGrp="1"/>
          </p:cNvSpPr>
          <p:nvPr>
            <p:ph type="body" idx="1"/>
          </p:nvPr>
        </p:nvSpPr>
        <p:spPr>
          <a:xfrm>
            <a:off x="2700099" y="3304384"/>
            <a:ext cx="2275840" cy="737921"/>
          </a:xfrm>
          <a:prstGeom prst="rect">
            <a:avLst/>
          </a:prstGeom>
        </p:spPr>
        <p:txBody>
          <a:bodyPr spcFirstLastPara="1" vert="horz" wrap="square" lIns="0" tIns="0" rIns="0" bIns="0" rtlCol="0" anchor="t" anchorCtr="0">
            <a:noAutofit/>
          </a:bodyPr>
          <a:lstStyle/>
          <a:p>
            <a:pPr marL="101597" indent="0" algn="ctr">
              <a:buNone/>
            </a:pPr>
            <a:r>
              <a:rPr lang="en" sz="1867" b="1" dirty="0">
                <a:solidFill>
                  <a:schemeClr val="bg1"/>
                </a:solidFill>
                <a:latin typeface="Red Hat Display" panose="020B0604020202020204" charset="0"/>
              </a:rPr>
              <a:t>Secure Work</a:t>
            </a:r>
            <a:endParaRPr sz="1867" b="1" dirty="0">
              <a:solidFill>
                <a:schemeClr val="bg1"/>
              </a:solidFill>
              <a:latin typeface="Red Hat Display" panose="020B0604020202020204" charset="0"/>
            </a:endParaRPr>
          </a:p>
        </p:txBody>
      </p:sp>
      <p:sp>
        <p:nvSpPr>
          <p:cNvPr id="18" name="Google Shape;162;p20">
            <a:extLst>
              <a:ext uri="{FF2B5EF4-FFF2-40B4-BE49-F238E27FC236}">
                <a16:creationId xmlns:a16="http://schemas.microsoft.com/office/drawing/2014/main" id="{FFC3B3CE-5E5F-417A-852A-B6A159A8DBEA}"/>
              </a:ext>
            </a:extLst>
          </p:cNvPr>
          <p:cNvSpPr txBox="1">
            <a:spLocks/>
          </p:cNvSpPr>
          <p:nvPr/>
        </p:nvSpPr>
        <p:spPr>
          <a:xfrm>
            <a:off x="7026620" y="3304384"/>
            <a:ext cx="2568448" cy="7379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a:latin typeface="Red Hat Display" panose="020B0604020202020204" charset="0"/>
              </a:rPr>
              <a:t>Flexible Work</a:t>
            </a:r>
          </a:p>
        </p:txBody>
      </p:sp>
      <p:sp>
        <p:nvSpPr>
          <p:cNvPr id="20" name="Google Shape;162;p20">
            <a:extLst>
              <a:ext uri="{FF2B5EF4-FFF2-40B4-BE49-F238E27FC236}">
                <a16:creationId xmlns:a16="http://schemas.microsoft.com/office/drawing/2014/main" id="{8485F526-020A-4CC8-8897-F3EF06DA8AF5}"/>
              </a:ext>
            </a:extLst>
          </p:cNvPr>
          <p:cNvSpPr txBox="1">
            <a:spLocks/>
          </p:cNvSpPr>
          <p:nvPr/>
        </p:nvSpPr>
        <p:spPr>
          <a:xfrm>
            <a:off x="386375" y="4362806"/>
            <a:ext cx="2909824" cy="7379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dirty="0">
                <a:latin typeface="Red Hat Display" panose="020B0604020202020204" charset="0"/>
              </a:rPr>
              <a:t>Pay</a:t>
            </a:r>
          </a:p>
        </p:txBody>
      </p:sp>
      <p:sp>
        <p:nvSpPr>
          <p:cNvPr id="22" name="Google Shape;162;p20">
            <a:extLst>
              <a:ext uri="{FF2B5EF4-FFF2-40B4-BE49-F238E27FC236}">
                <a16:creationId xmlns:a16="http://schemas.microsoft.com/office/drawing/2014/main" id="{8751ED87-8CAC-45C8-A79E-55F1F2EE3888}"/>
              </a:ext>
            </a:extLst>
          </p:cNvPr>
          <p:cNvSpPr txBox="1">
            <a:spLocks/>
          </p:cNvSpPr>
          <p:nvPr/>
        </p:nvSpPr>
        <p:spPr>
          <a:xfrm>
            <a:off x="4078521" y="4362806"/>
            <a:ext cx="3974592" cy="7379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a:latin typeface="Red Hat Display" panose="020B0604020202020204" charset="0"/>
              </a:rPr>
              <a:t>Engagement &amp; Voice</a:t>
            </a:r>
          </a:p>
        </p:txBody>
      </p:sp>
      <p:sp>
        <p:nvSpPr>
          <p:cNvPr id="24" name="Google Shape;162;p20">
            <a:extLst>
              <a:ext uri="{FF2B5EF4-FFF2-40B4-BE49-F238E27FC236}">
                <a16:creationId xmlns:a16="http://schemas.microsoft.com/office/drawing/2014/main" id="{655F5616-BD4F-48A6-A775-8B154308C6D9}"/>
              </a:ext>
            </a:extLst>
          </p:cNvPr>
          <p:cNvSpPr txBox="1">
            <a:spLocks/>
          </p:cNvSpPr>
          <p:nvPr/>
        </p:nvSpPr>
        <p:spPr>
          <a:xfrm>
            <a:off x="8977673" y="4377130"/>
            <a:ext cx="2909824" cy="7379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a:latin typeface="Red Hat Display" panose="020B0604020202020204" charset="0"/>
              </a:rPr>
              <a:t>Recruitment</a:t>
            </a:r>
          </a:p>
        </p:txBody>
      </p:sp>
      <p:sp>
        <p:nvSpPr>
          <p:cNvPr id="26" name="Google Shape;162;p20">
            <a:extLst>
              <a:ext uri="{FF2B5EF4-FFF2-40B4-BE49-F238E27FC236}">
                <a16:creationId xmlns:a16="http://schemas.microsoft.com/office/drawing/2014/main" id="{CA2BE93B-BD9F-40F1-AA81-B55DC531CD7C}"/>
              </a:ext>
            </a:extLst>
          </p:cNvPr>
          <p:cNvSpPr txBox="1">
            <a:spLocks/>
          </p:cNvSpPr>
          <p:nvPr/>
        </p:nvSpPr>
        <p:spPr>
          <a:xfrm>
            <a:off x="2398001" y="5836856"/>
            <a:ext cx="2909824" cy="5179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a:latin typeface="Red Hat Display" panose="020B0604020202020204" charset="0"/>
              </a:rPr>
              <a:t>People Management</a:t>
            </a:r>
          </a:p>
        </p:txBody>
      </p:sp>
      <p:sp>
        <p:nvSpPr>
          <p:cNvPr id="27" name="Google Shape;162;p20">
            <a:extLst>
              <a:ext uri="{FF2B5EF4-FFF2-40B4-BE49-F238E27FC236}">
                <a16:creationId xmlns:a16="http://schemas.microsoft.com/office/drawing/2014/main" id="{8416041C-457C-4136-9DF1-5FB67513C008}"/>
              </a:ext>
            </a:extLst>
          </p:cNvPr>
          <p:cNvSpPr txBox="1">
            <a:spLocks/>
          </p:cNvSpPr>
          <p:nvPr/>
        </p:nvSpPr>
        <p:spPr>
          <a:xfrm>
            <a:off x="6860973" y="5819163"/>
            <a:ext cx="2909824" cy="6536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101597" indent="0" algn="ctr">
              <a:buNone/>
            </a:pPr>
            <a:r>
              <a:rPr lang="en-GB" sz="1867" b="1">
                <a:latin typeface="Red Hat Display" panose="020B0604020202020204" charset="0"/>
              </a:rPr>
              <a:t>Health &amp; Wellbeing</a:t>
            </a:r>
          </a:p>
        </p:txBody>
      </p:sp>
      <p:pic>
        <p:nvPicPr>
          <p:cNvPr id="3" name="Picture 2" descr="A close up of a sign&#10;&#10;Description automatically generated">
            <a:extLst>
              <a:ext uri="{FF2B5EF4-FFF2-40B4-BE49-F238E27FC236}">
                <a16:creationId xmlns:a16="http://schemas.microsoft.com/office/drawing/2014/main" id="{D6F40814-1FAA-410A-92EB-E0EC17DBEA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46881" y="2878577"/>
            <a:ext cx="1479740" cy="1496200"/>
          </a:xfrm>
          <a:prstGeom prst="rect">
            <a:avLst/>
          </a:prstGeom>
        </p:spPr>
      </p:pic>
      <p:pic>
        <p:nvPicPr>
          <p:cNvPr id="5" name="Picture 4" descr="A close up of a logo&#10;&#10;Description automatically generated">
            <a:extLst>
              <a:ext uri="{FF2B5EF4-FFF2-40B4-BE49-F238E27FC236}">
                <a16:creationId xmlns:a16="http://schemas.microsoft.com/office/drawing/2014/main" id="{59E09970-56D1-4EAB-93E4-47AD54508C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95303" y="1919048"/>
            <a:ext cx="1441165" cy="1379969"/>
          </a:xfrm>
          <a:prstGeom prst="rect">
            <a:avLst/>
          </a:prstGeom>
        </p:spPr>
      </p:pic>
      <p:pic>
        <p:nvPicPr>
          <p:cNvPr id="7" name="Picture 6" descr="A close up of a logo&#10;&#10;Description automatically generated">
            <a:extLst>
              <a:ext uri="{FF2B5EF4-FFF2-40B4-BE49-F238E27FC236}">
                <a16:creationId xmlns:a16="http://schemas.microsoft.com/office/drawing/2014/main" id="{1ED86F88-7CB7-4BE1-A929-623DCF5024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55865" y="4505020"/>
            <a:ext cx="1321808" cy="1319819"/>
          </a:xfrm>
          <a:prstGeom prst="rect">
            <a:avLst/>
          </a:prstGeom>
        </p:spPr>
      </p:pic>
      <p:pic>
        <p:nvPicPr>
          <p:cNvPr id="9" name="Picture 8" descr="A close up of a logo&#10;&#10;Description automatically generated">
            <a:extLst>
              <a:ext uri="{FF2B5EF4-FFF2-40B4-BE49-F238E27FC236}">
                <a16:creationId xmlns:a16="http://schemas.microsoft.com/office/drawing/2014/main" id="{F79D1312-B362-4581-BF65-46A11BC1B40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32811" y="4505020"/>
            <a:ext cx="1440205" cy="1409707"/>
          </a:xfrm>
          <a:prstGeom prst="rect">
            <a:avLst/>
          </a:prstGeom>
        </p:spPr>
      </p:pic>
      <p:pic>
        <p:nvPicPr>
          <p:cNvPr id="11" name="Picture 10" descr="A close up of a logo&#10;&#10;Description automatically generated">
            <a:extLst>
              <a:ext uri="{FF2B5EF4-FFF2-40B4-BE49-F238E27FC236}">
                <a16:creationId xmlns:a16="http://schemas.microsoft.com/office/drawing/2014/main" id="{5201EBE1-CC34-4B60-8AB1-E76B50A92E7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71993" y="2972104"/>
            <a:ext cx="1479739" cy="1401377"/>
          </a:xfrm>
          <a:prstGeom prst="rect">
            <a:avLst/>
          </a:prstGeom>
        </p:spPr>
      </p:pic>
      <p:pic>
        <p:nvPicPr>
          <p:cNvPr id="13" name="Picture 12" descr="A close up of a logo&#10;&#10;Description automatically generated">
            <a:extLst>
              <a:ext uri="{FF2B5EF4-FFF2-40B4-BE49-F238E27FC236}">
                <a16:creationId xmlns:a16="http://schemas.microsoft.com/office/drawing/2014/main" id="{565B1E6F-346B-43EA-A809-7A635AD9A28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745204" y="2972104"/>
            <a:ext cx="1417473" cy="1400705"/>
          </a:xfrm>
          <a:prstGeom prst="rect">
            <a:avLst/>
          </a:prstGeom>
        </p:spPr>
      </p:pic>
      <p:pic>
        <p:nvPicPr>
          <p:cNvPr id="16" name="Picture 15" descr="A close up of a logo&#10;&#10;Description automatically generated">
            <a:extLst>
              <a:ext uri="{FF2B5EF4-FFF2-40B4-BE49-F238E27FC236}">
                <a16:creationId xmlns:a16="http://schemas.microsoft.com/office/drawing/2014/main" id="{1F976CC5-28A3-4362-BC92-78A534BCC46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155778" y="1919047"/>
            <a:ext cx="1392505" cy="1379968"/>
          </a:xfrm>
          <a:prstGeom prst="rect">
            <a:avLst/>
          </a:prstGeom>
        </p:spPr>
      </p:pic>
    </p:spTree>
    <p:extLst>
      <p:ext uri="{BB962C8B-B14F-4D97-AF65-F5344CB8AC3E}">
        <p14:creationId xmlns:p14="http://schemas.microsoft.com/office/powerpoint/2010/main" val="334704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2F40-5C5E-7F32-A343-9F05896859FA}"/>
              </a:ext>
            </a:extLst>
          </p:cNvPr>
          <p:cNvSpPr>
            <a:spLocks noGrp="1"/>
          </p:cNvSpPr>
          <p:nvPr>
            <p:ph type="title"/>
          </p:nvPr>
        </p:nvSpPr>
        <p:spPr/>
        <p:txBody>
          <a:bodyPr/>
          <a:lstStyle/>
          <a:p>
            <a:r>
              <a:rPr lang="en-GB" dirty="0"/>
              <a:t>Characteristics defined</a:t>
            </a:r>
          </a:p>
        </p:txBody>
      </p:sp>
      <p:sp>
        <p:nvSpPr>
          <p:cNvPr id="3" name="Text Placeholder 2">
            <a:extLst>
              <a:ext uri="{FF2B5EF4-FFF2-40B4-BE49-F238E27FC236}">
                <a16:creationId xmlns:a16="http://schemas.microsoft.com/office/drawing/2014/main" id="{88CB55AC-597C-1951-6429-D8DE73B15965}"/>
              </a:ext>
            </a:extLst>
          </p:cNvPr>
          <p:cNvSpPr>
            <a:spLocks noGrp="1"/>
          </p:cNvSpPr>
          <p:nvPr>
            <p:ph type="body" idx="1"/>
          </p:nvPr>
        </p:nvSpPr>
        <p:spPr>
          <a:xfrm>
            <a:off x="1217567" y="1891200"/>
            <a:ext cx="7926400" cy="3948600"/>
          </a:xfrm>
        </p:spPr>
        <p:txBody>
          <a:bodyPr/>
          <a:lstStyle/>
          <a:p>
            <a:pPr marL="101598" indent="0">
              <a:buNone/>
            </a:pPr>
            <a:r>
              <a:rPr lang="en-GB" dirty="0">
                <a:solidFill>
                  <a:srgbClr val="FF3300"/>
                </a:solidFill>
              </a:rPr>
              <a:t>Secure Work </a:t>
            </a:r>
            <a:r>
              <a:rPr lang="en-GB" dirty="0">
                <a:solidFill>
                  <a:schemeClr val="bg1"/>
                </a:solidFill>
              </a:rPr>
              <a:t>-</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employer offers secure work, giving employees security over their income through transparency in communications and contracts, guaranteed minimum hours, and regular review of these terms. Employees are thus given the ability to effectively manage their work and non-work commitments. </a:t>
            </a:r>
            <a:endParaRPr lang="en-GB"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r>
              <a:rPr lang="en-GB" dirty="0">
                <a:solidFill>
                  <a:srgbClr val="FF3300"/>
                </a:solidFill>
              </a:rPr>
              <a:t>Flexible Work –</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employer enables flexible working by designing jobs in a way that, wherever possible, flex where people work, when people work, and how much people work; with clarity on the possibility of job flexibility from the outset of employment. Employees have access to a clear flexible working policy that encourages flexibility, gives opportunity for staff to request flexible arrangements, and offers regular review of such arrangements.</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endParaRPr lang="en-GB" dirty="0">
              <a:solidFill>
                <a:srgbClr val="FF3300"/>
              </a:solidFill>
            </a:endParaRPr>
          </a:p>
          <a:p>
            <a:pPr marL="101598" indent="0">
              <a:buNone/>
            </a:pPr>
            <a:endParaRPr lang="en-GB" dirty="0"/>
          </a:p>
        </p:txBody>
      </p:sp>
    </p:spTree>
    <p:extLst>
      <p:ext uri="{BB962C8B-B14F-4D97-AF65-F5344CB8AC3E}">
        <p14:creationId xmlns:p14="http://schemas.microsoft.com/office/powerpoint/2010/main" val="184300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909A-FB5F-A659-6CD5-A13993E86E92}"/>
              </a:ext>
            </a:extLst>
          </p:cNvPr>
          <p:cNvSpPr>
            <a:spLocks noGrp="1"/>
          </p:cNvSpPr>
          <p:nvPr>
            <p:ph type="title"/>
          </p:nvPr>
        </p:nvSpPr>
        <p:spPr/>
        <p:txBody>
          <a:bodyPr/>
          <a:lstStyle/>
          <a:p>
            <a:r>
              <a:rPr lang="en-GB" dirty="0"/>
              <a:t>Characteristics defined</a:t>
            </a:r>
          </a:p>
        </p:txBody>
      </p:sp>
      <p:sp>
        <p:nvSpPr>
          <p:cNvPr id="3" name="Text Placeholder 2">
            <a:extLst>
              <a:ext uri="{FF2B5EF4-FFF2-40B4-BE49-F238E27FC236}">
                <a16:creationId xmlns:a16="http://schemas.microsoft.com/office/drawing/2014/main" id="{C950B9DC-D4B6-4E7D-5F24-3407E90B5C32}"/>
              </a:ext>
            </a:extLst>
          </p:cNvPr>
          <p:cNvSpPr>
            <a:spLocks noGrp="1"/>
          </p:cNvSpPr>
          <p:nvPr>
            <p:ph type="body" idx="1"/>
          </p:nvPr>
        </p:nvSpPr>
        <p:spPr>
          <a:xfrm>
            <a:off x="1217566" y="1761689"/>
            <a:ext cx="7976767" cy="4597166"/>
          </a:xfrm>
        </p:spPr>
        <p:txBody>
          <a:bodyPr/>
          <a:lstStyle/>
          <a:p>
            <a:pPr marL="101598" indent="0">
              <a:buNone/>
            </a:pPr>
            <a:r>
              <a:rPr lang="en-GB" dirty="0">
                <a:solidFill>
                  <a:srgbClr val="FF3300"/>
                </a:solidFill>
              </a:rPr>
              <a:t>Pay -</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Your employer pays staff the real living wage as set out by the Living Wage Foundation. Employers will also ensure that they will work towards providing sick pay from day one of absence.</a:t>
            </a:r>
            <a:endParaRPr lang="en-GB"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r>
              <a:rPr lang="en-GB" dirty="0">
                <a:solidFill>
                  <a:srgbClr val="FF3300"/>
                </a:solidFill>
              </a:rPr>
              <a:t>Engagement &amp; Voice-</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employer utilises employee engagement and voice, building a confident, empowered workforce. Employees are involved in decision-making and managing change through effective communication and consultation, and trade unions are recognised and positively engaged with where applicable.</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r>
              <a:rPr lang="en-GB" dirty="0">
                <a:solidFill>
                  <a:srgbClr val="FF3300"/>
                </a:solidFill>
              </a:rPr>
              <a:t>Recruitment-</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employer has excellent recruitment practices, involving prospective employees in an inclusive, fair recruitment process that is accessible, enables both equality and equity, eliminates unconscious bias, and supports the building of a diverse workforce.</a:t>
            </a:r>
            <a:endParaRPr lang="en-GB"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endParaRPr lang="en-GB" dirty="0"/>
          </a:p>
        </p:txBody>
      </p:sp>
    </p:spTree>
    <p:extLst>
      <p:ext uri="{BB962C8B-B14F-4D97-AF65-F5344CB8AC3E}">
        <p14:creationId xmlns:p14="http://schemas.microsoft.com/office/powerpoint/2010/main" val="22404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FEFE-37CD-BB60-009E-F6D9E01DD000}"/>
              </a:ext>
            </a:extLst>
          </p:cNvPr>
          <p:cNvSpPr>
            <a:spLocks noGrp="1"/>
          </p:cNvSpPr>
          <p:nvPr>
            <p:ph type="title"/>
          </p:nvPr>
        </p:nvSpPr>
        <p:spPr/>
        <p:txBody>
          <a:bodyPr/>
          <a:lstStyle/>
          <a:p>
            <a:r>
              <a:rPr lang="en-GB" dirty="0"/>
              <a:t>Characteristics defined</a:t>
            </a:r>
          </a:p>
        </p:txBody>
      </p:sp>
      <p:sp>
        <p:nvSpPr>
          <p:cNvPr id="3" name="Text Placeholder 2">
            <a:extLst>
              <a:ext uri="{FF2B5EF4-FFF2-40B4-BE49-F238E27FC236}">
                <a16:creationId xmlns:a16="http://schemas.microsoft.com/office/drawing/2014/main" id="{81D57E11-7D64-C08C-5BFB-ABE05D75AA8F}"/>
              </a:ext>
            </a:extLst>
          </p:cNvPr>
          <p:cNvSpPr>
            <a:spLocks noGrp="1"/>
          </p:cNvSpPr>
          <p:nvPr>
            <p:ph type="body" idx="1"/>
          </p:nvPr>
        </p:nvSpPr>
        <p:spPr>
          <a:xfrm>
            <a:off x="964734" y="1891200"/>
            <a:ext cx="8179233" cy="4106928"/>
          </a:xfrm>
        </p:spPr>
        <p:txBody>
          <a:bodyPr/>
          <a:lstStyle/>
          <a:p>
            <a:pPr marL="101598" indent="0">
              <a:lnSpc>
                <a:spcPct val="107000"/>
              </a:lnSpc>
              <a:spcAft>
                <a:spcPts val="800"/>
              </a:spcAft>
              <a:buNone/>
            </a:pPr>
            <a:r>
              <a:rPr lang="en-GB" kern="100" dirty="0">
                <a:solidFill>
                  <a:srgbClr val="FF3300"/>
                </a:solidFill>
                <a:effectLst/>
                <a:ea typeface="Calibri" panose="020F0502020204030204" pitchFamily="34" charset="0"/>
                <a:cs typeface="Times New Roman" panose="02020603050405020304" pitchFamily="18" charset="0"/>
              </a:rPr>
              <a:t>People</a:t>
            </a:r>
            <a:r>
              <a:rPr lang="en-GB" sz="1800" b="1" kern="100"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 </a:t>
            </a:r>
            <a:r>
              <a:rPr lang="en-GB" b="1" kern="100" dirty="0">
                <a:solidFill>
                  <a:srgbClr val="FF3300"/>
                </a:solidFill>
                <a:effectLst/>
                <a:latin typeface="+mj-lt"/>
                <a:ea typeface="Calibri" panose="020F0502020204030204" pitchFamily="34" charset="0"/>
                <a:cs typeface="Times New Roman" panose="02020603050405020304" pitchFamily="18" charset="0"/>
              </a:rPr>
              <a:t>Management-</a:t>
            </a:r>
            <a:endParaRPr lang="en-GB" b="1" kern="100" dirty="0">
              <a:solidFill>
                <a:srgbClr val="FF3300"/>
              </a:solidFill>
              <a:latin typeface="+mj-lt"/>
              <a:ea typeface="Calibri" panose="020F0502020204030204" pitchFamily="34" charset="0"/>
              <a:cs typeface="Times New Roman" panose="02020603050405020304" pitchFamily="18" charset="0"/>
            </a:endParaRPr>
          </a:p>
          <a:p>
            <a:pPr marL="101598" indent="0">
              <a:lnSpc>
                <a:spcPct val="107000"/>
              </a:lnSpc>
              <a:spcAft>
                <a:spcPts val="800"/>
              </a:spcAft>
              <a:buNone/>
            </a:pPr>
            <a:r>
              <a:rPr lang="en-GB" sz="1800" kern="100" dirty="0">
                <a:solidFill>
                  <a:schemeClr val="bg1"/>
                </a:solidFill>
                <a:effectLst/>
                <a:ea typeface="Calibri" panose="020F0502020204030204" pitchFamily="34" charset="0"/>
                <a:cs typeface="Times New Roman" panose="02020603050405020304" pitchFamily="18" charset="0"/>
              </a:rPr>
              <a:t>The employer ensures excellent people management and development of their workforce, giving employees a clear set of organisational values and expected behaviours along with the right to a workplace free of bullying and harassment. With an emphasis on organisational development, all staff are provided with training that enables them to perform effectively in their role and develop skills and experience that supports progression.</a:t>
            </a:r>
          </a:p>
          <a:p>
            <a:pPr marL="101598" indent="0">
              <a:buNone/>
            </a:pPr>
            <a:endParaRPr lang="en-GB" dirty="0"/>
          </a:p>
        </p:txBody>
      </p:sp>
    </p:spTree>
    <p:extLst>
      <p:ext uri="{BB962C8B-B14F-4D97-AF65-F5344CB8AC3E}">
        <p14:creationId xmlns:p14="http://schemas.microsoft.com/office/powerpoint/2010/main" val="312522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83A8-3E2B-A3F4-60A7-51964B432562}"/>
              </a:ext>
            </a:extLst>
          </p:cNvPr>
          <p:cNvSpPr>
            <a:spLocks noGrp="1"/>
          </p:cNvSpPr>
          <p:nvPr>
            <p:ph type="title"/>
          </p:nvPr>
        </p:nvSpPr>
        <p:spPr/>
        <p:txBody>
          <a:bodyPr/>
          <a:lstStyle/>
          <a:p>
            <a:r>
              <a:rPr lang="en-GB" dirty="0"/>
              <a:t>Characteristics defined</a:t>
            </a:r>
          </a:p>
        </p:txBody>
      </p:sp>
      <p:sp>
        <p:nvSpPr>
          <p:cNvPr id="3" name="Text Placeholder 2">
            <a:extLst>
              <a:ext uri="{FF2B5EF4-FFF2-40B4-BE49-F238E27FC236}">
                <a16:creationId xmlns:a16="http://schemas.microsoft.com/office/drawing/2014/main" id="{8B9B4CD4-E286-4C5F-22D7-312679C18963}"/>
              </a:ext>
            </a:extLst>
          </p:cNvPr>
          <p:cNvSpPr>
            <a:spLocks noGrp="1"/>
          </p:cNvSpPr>
          <p:nvPr>
            <p:ph type="body" idx="1"/>
          </p:nvPr>
        </p:nvSpPr>
        <p:spPr/>
        <p:txBody>
          <a:bodyPr/>
          <a:lstStyle/>
          <a:p>
            <a:pPr marL="101598" indent="0">
              <a:buNone/>
            </a:pPr>
            <a:r>
              <a:rPr lang="en-GB" dirty="0">
                <a:solidFill>
                  <a:srgbClr val="FF3300"/>
                </a:solidFill>
              </a:rPr>
              <a:t>Health &amp; Well-being</a:t>
            </a:r>
          </a:p>
          <a:p>
            <a:pPr marL="101598" indent="0">
              <a:buNone/>
            </a:pPr>
            <a:r>
              <a:rPr lang="en-GB"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employer actively supports employee health and wellbeing. Employees have the ability to thrive in a workplace where adjustments are made, and individual needs recognised; acknowledging that mental health and general health and wellbeing need to be considered in relation to an organisation’s wider values and objectives. Strategies are in place and internal and/or external support is available to facilitate ongoing discussion, training and monitoring</a:t>
            </a:r>
            <a:endParaRPr lang="en-GB"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endParaRPr lang="en-GB" dirty="0"/>
          </a:p>
        </p:txBody>
      </p:sp>
    </p:spTree>
    <p:extLst>
      <p:ext uri="{BB962C8B-B14F-4D97-AF65-F5344CB8AC3E}">
        <p14:creationId xmlns:p14="http://schemas.microsoft.com/office/powerpoint/2010/main" val="352135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A52D-D46B-B95D-62C5-407E4A001881}"/>
              </a:ext>
            </a:extLst>
          </p:cNvPr>
          <p:cNvSpPr>
            <a:spLocks noGrp="1"/>
          </p:cNvSpPr>
          <p:nvPr>
            <p:ph type="title"/>
          </p:nvPr>
        </p:nvSpPr>
        <p:spPr/>
        <p:txBody>
          <a:bodyPr/>
          <a:lstStyle/>
          <a:p>
            <a:r>
              <a:rPr lang="en-GB" dirty="0"/>
              <a:t>Find out more…</a:t>
            </a:r>
          </a:p>
        </p:txBody>
      </p:sp>
      <p:sp>
        <p:nvSpPr>
          <p:cNvPr id="3" name="Text Placeholder 2">
            <a:extLst>
              <a:ext uri="{FF2B5EF4-FFF2-40B4-BE49-F238E27FC236}">
                <a16:creationId xmlns:a16="http://schemas.microsoft.com/office/drawing/2014/main" id="{C39BA71A-387D-D313-7EC1-85387DF80675}"/>
              </a:ext>
            </a:extLst>
          </p:cNvPr>
          <p:cNvSpPr>
            <a:spLocks noGrp="1"/>
          </p:cNvSpPr>
          <p:nvPr>
            <p:ph type="body" idx="1"/>
          </p:nvPr>
        </p:nvSpPr>
        <p:spPr/>
        <p:txBody>
          <a:bodyPr/>
          <a:lstStyle/>
          <a:p>
            <a:pPr marL="101598" indent="0">
              <a:buNone/>
            </a:pPr>
            <a:r>
              <a:rPr lang="en-GB" dirty="0">
                <a:solidFill>
                  <a:schemeClr val="bg1"/>
                </a:solidFill>
              </a:rPr>
              <a:t>You can find a list of employers that have signed up to The Good Employment Charter and are committed to providing good employment practice on The Good Employment Charter website.</a:t>
            </a:r>
          </a:p>
          <a:p>
            <a:pPr marL="101598" indent="0">
              <a:buNone/>
            </a:pPr>
            <a:endParaRPr lang="en-GB" dirty="0">
              <a:solidFill>
                <a:schemeClr val="bg1"/>
              </a:solidFill>
            </a:endParaRPr>
          </a:p>
          <a:p>
            <a:pPr marL="101598" indent="0">
              <a:buNone/>
            </a:pPr>
            <a:r>
              <a:rPr lang="en-GB">
                <a:solidFill>
                  <a:schemeClr val="bg1"/>
                </a:solidFill>
                <a:hlinkClick r:id="rId2"/>
              </a:rPr>
              <a:t>www.GMgoodemploymentcharter.co.uk</a:t>
            </a:r>
            <a:endParaRPr lang="en-GB">
              <a:solidFill>
                <a:schemeClr val="bg1"/>
              </a:solidFill>
            </a:endParaRPr>
          </a:p>
          <a:p>
            <a:pPr marL="101598" indent="0">
              <a:buNone/>
            </a:pPr>
            <a:endParaRPr lang="en-GB" dirty="0">
              <a:solidFill>
                <a:schemeClr val="bg1"/>
              </a:solidFill>
            </a:endParaRPr>
          </a:p>
        </p:txBody>
      </p:sp>
    </p:spTree>
    <p:extLst>
      <p:ext uri="{BB962C8B-B14F-4D97-AF65-F5344CB8AC3E}">
        <p14:creationId xmlns:p14="http://schemas.microsoft.com/office/powerpoint/2010/main" val="2596376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LCPolicyLabelLock xmlns="d648bc01-36cd-414b-a80e-0249a7b8178c" xsi:nil="true"/>
    <ModifiedPlus xmlns="d648bc01-36cd-414b-a80e-0249a7b8178c" xsi:nil="true"/>
    <_ip_UnifiedCompliancePolicyUIAction xmlns="http://schemas.microsoft.com/sharepoint/v3" xsi:nil="true"/>
    <DateCreated xmlns="d648bc01-36cd-414b-a80e-0249a7b8178c" xsi:nil="true"/>
    <_ip_UnifiedCompliancePolicyProperties xmlns="http://schemas.microsoft.com/sharepoint/v3" xsi:nil="true"/>
    <DLCPolicyLabelClientValue xmlns="d648bc01-36cd-414b-a80e-0249a7b8178c" xsi:nil="true"/>
    <lcf76f155ced4ddcb4097134ff3c332f xmlns="d648bc01-36cd-414b-a80e-0249a7b8178c">
      <Terms xmlns="http://schemas.microsoft.com/office/infopath/2007/PartnerControls"/>
    </lcf76f155ced4ddcb4097134ff3c332f>
    <TaxCatchAll xmlns="dd9d9367-f2b9-4bbb-8ef2-49d7bf367d48" xsi:nil="true"/>
    <_dlc_DocId xmlns="dd9d9367-f2b9-4bbb-8ef2-49d7bf367d48">GMBS-1224242395-2359126</_dlc_DocId>
    <DLCPolicyLabelValue xmlns="d648bc01-36cd-414b-a80e-0249a7b8178c">5.0</DLCPolicyLabelValue>
    <_dlc_DocIdUrl xmlns="dd9d9367-f2b9-4bbb-8ef2-49d7bf367d48">
      <Url>https://manchestergrowthcouk.sharepoint.com/sites/GMBS/_layouts/15/DocIdRedir.aspx?ID=GMBS-1224242395-2359126</Url>
      <Description>GMBS-1224242395-2359126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171C538A11F43A0AB375C5D234402" ma:contentTypeVersion="35" ma:contentTypeDescription="Create a new document." ma:contentTypeScope="" ma:versionID="a7bbabec2bd361ef4e252aa6dc1d56c6">
  <xsd:schema xmlns:xsd="http://www.w3.org/2001/XMLSchema" xmlns:xs="http://www.w3.org/2001/XMLSchema" xmlns:p="http://schemas.microsoft.com/office/2006/metadata/properties" xmlns:ns1="http://schemas.microsoft.com/sharepoint/v3" xmlns:ns2="d648bc01-36cd-414b-a80e-0249a7b8178c" xmlns:ns3="dd9d9367-f2b9-4bbb-8ef2-49d7bf367d48" targetNamespace="http://schemas.microsoft.com/office/2006/metadata/properties" ma:root="true" ma:fieldsID="4fbcde7f220c498bd57ddf62e75fb462" ns1:_="" ns2:_="" ns3:_="">
    <xsd:import namespace="http://schemas.microsoft.com/sharepoint/v3"/>
    <xsd:import namespace="d648bc01-36cd-414b-a80e-0249a7b8178c"/>
    <xsd:import namespace="dd9d9367-f2b9-4bbb-8ef2-49d7bf367d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_dlc_DocId" minOccurs="0"/>
                <xsd:element ref="ns3:_dlc_DocIdUrl" minOccurs="0"/>
                <xsd:element ref="ns3:_dlc_DocIdPersistId" minOccurs="0"/>
                <xsd:element ref="ns1:_dlc_Exempt" minOccurs="0"/>
                <xsd:element ref="ns2:DLCPolicyLabelValue" minOccurs="0"/>
                <xsd:element ref="ns2:DLCPolicyLabelClientValue" minOccurs="0"/>
                <xsd:element ref="ns2:DLCPolicyLabelLock" minOccurs="0"/>
                <xsd:element ref="ns2:ModifiedPlus" minOccurs="0"/>
                <xsd:element ref="ns1:_ip_UnifiedCompliancePolicyProperties" minOccurs="0"/>
                <xsd:element ref="ns1:_ip_UnifiedCompliancePolicyUIAction" minOccurs="0"/>
                <xsd:element ref="ns2:MediaLengthInSeconds" minOccurs="0"/>
                <xsd:element ref="ns2:DateCreated"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48bc01-36cd-414b-a80e-0249a7b81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LCPolicyLabelValue" ma:index="2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6" nillable="true" ma:displayName="Label Locked" ma:description="Indicates whether the label should be updated when item properties are modified." ma:hidden="true" ma:internalName="DLCPolicyLabelLock" ma:readOnly="false">
      <xsd:simpleType>
        <xsd:restriction base="dms:Text"/>
      </xsd:simpleType>
    </xsd:element>
    <xsd:element name="ModifiedPlus" ma:index="27" nillable="true" ma:displayName="Modified Plus" ma:format="DateTime" ma:internalName="ModifiedPlus">
      <xsd:simpleType>
        <xsd:restriction base="dms:DateTime"/>
      </xsd:simpleType>
    </xsd:element>
    <xsd:element name="MediaLengthInSeconds" ma:index="30" nillable="true" ma:displayName="Length (seconds)" ma:internalName="MediaLengthInSeconds" ma:readOnly="true">
      <xsd:simpleType>
        <xsd:restriction base="dms:Unknown"/>
      </xsd:simpleType>
    </xsd:element>
    <xsd:element name="DateCreated" ma:index="31" nillable="true" ma:displayName="Date Created" ma:format="DateOnly" ma:internalName="DateCreated">
      <xsd:simpleType>
        <xsd:restriction base="dms:DateTim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9d9367-f2b9-4bbb-8ef2-49d7bf367d4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34" nillable="true" ma:displayName="Taxonomy Catch All Column" ma:hidden="true" ma:list="{a996aa1c-8e4d-4fb3-b3cf-ee09e4b614ba}" ma:internalName="TaxCatchAll" ma:showField="CatchAllData" ma:web="dd9d9367-f2b9-4bbb-8ef2-49d7bf367d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p:Policy xmlns:p="office.server.policy" id="" local="true">
  <p:Name>Document</p:Name>
  <p:Description/>
  <p:Statement/>
  <p:PolicyItems>
    <p:PolicyItem featureId="Microsoft.Office.RecordsManagement.PolicyFeatures.PolicyLabel" staticId="0x0101009E0171C538A11F43A0AB375C5D234402|2097993778" UniqueId="3b6adea5-9e37-482e-bdde-f76deb0e9e2b">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lock>True</lock>
          </properties>
          <segment type="metadata">_UIVersionString</segment>
        </label>
      </p:CustomData>
    </p:PolicyItem>
  </p:PolicyItems>
</p:Policy>
</file>

<file path=customXml/itemProps1.xml><?xml version="1.0" encoding="utf-8"?>
<ds:datastoreItem xmlns:ds="http://schemas.openxmlformats.org/officeDocument/2006/customXml" ds:itemID="{01D49D5B-3E03-4290-A5A4-227DBC50B468}">
  <ds:schemaRefs>
    <ds:schemaRef ds:uri="http://schemas.microsoft.com/sharepoint/v3/contenttype/forms"/>
  </ds:schemaRefs>
</ds:datastoreItem>
</file>

<file path=customXml/itemProps2.xml><?xml version="1.0" encoding="utf-8"?>
<ds:datastoreItem xmlns:ds="http://schemas.openxmlformats.org/officeDocument/2006/customXml" ds:itemID="{2A835EC4-6A2A-4E3F-A265-3CD1237ED1FD}">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dd9d9367-f2b9-4bbb-8ef2-49d7bf367d48"/>
    <ds:schemaRef ds:uri="d648bc01-36cd-414b-a80e-0249a7b8178c"/>
    <ds:schemaRef ds:uri="http://schemas.microsoft.com/sharepoint/v3"/>
  </ds:schemaRefs>
</ds:datastoreItem>
</file>

<file path=customXml/itemProps3.xml><?xml version="1.0" encoding="utf-8"?>
<ds:datastoreItem xmlns:ds="http://schemas.openxmlformats.org/officeDocument/2006/customXml" ds:itemID="{3567C175-0A42-4233-88F1-74BA9DD2D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48bc01-36cd-414b-a80e-0249a7b8178c"/>
    <ds:schemaRef ds:uri="dd9d9367-f2b9-4bbb-8ef2-49d7bf367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D5C77B-FEB8-46F7-9BDC-16F8A0C06CBD}">
  <ds:schemaRefs>
    <ds:schemaRef ds:uri="http://schemas.microsoft.com/sharepoint/events"/>
  </ds:schemaRefs>
</ds:datastoreItem>
</file>

<file path=customXml/itemProps5.xml><?xml version="1.0" encoding="utf-8"?>
<ds:datastoreItem xmlns:ds="http://schemas.openxmlformats.org/officeDocument/2006/customXml" ds:itemID="{E95DB97A-6924-4B59-B0E8-0965C04318FA}">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240</TotalTime>
  <Words>566</Words>
  <Application>Microsoft Office PowerPoint</Application>
  <PresentationFormat>Widescreen</PresentationFormat>
  <Paragraphs>43</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Raleway</vt:lpstr>
      <vt:lpstr>Red Hat Display</vt:lpstr>
      <vt:lpstr>Office Theme</vt:lpstr>
      <vt:lpstr>PowerPoint Presentation</vt:lpstr>
      <vt:lpstr>What is the The Good Employment Charter?</vt:lpstr>
      <vt:lpstr>Why is the Charter important?</vt:lpstr>
      <vt:lpstr>Characteristics of Good Employment</vt:lpstr>
      <vt:lpstr>Characteristics defined</vt:lpstr>
      <vt:lpstr>Characteristics defined</vt:lpstr>
      <vt:lpstr>Characteristics defined</vt:lpstr>
      <vt:lpstr>Characteristics defined</vt:lpstr>
      <vt:lpstr>Find out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Halford, Carol (Good Employment Charter)</dc:creator>
  <cp:lastModifiedBy>Carly, Georgia (Good Employment Charter)</cp:lastModifiedBy>
  <cp:revision>4</cp:revision>
  <dcterms:created xsi:type="dcterms:W3CDTF">2023-01-30T13:35:03Z</dcterms:created>
  <dcterms:modified xsi:type="dcterms:W3CDTF">2023-06-14T09:20:13Z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0x0101009E0171C538A11F43A0AB375C5D234402</vt:lpwstr>
  </property>
  <property fmtid="{D5CDD505-2E9C-101B-9397-08002B2CF9AE}" pid="3" name="MediaServiceImageTags">
    <vt:lpwstr/>
  </property>
  <property fmtid="{D5CDD505-2E9C-101B-9397-08002B2CF9AE}" pid="4" name="_dlc_DocIdItemGuid">
    <vt:lpwstr>0bd3a296-ad0f-492b-9e09-0c1cfcc76ed7</vt:lpwstr>
  </property>
</Properties>
</file>